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Start kun med spørgsmålet. Brug elevsvar som indgang til resten af forløbet.
Kilder: DR-kabler (uploaded files 0-3), engineering-didaktik (uploaded file 4), natur/teknologi (uploaded file 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Hold projektet lille. Det er en styrke, ikke en begrænsning.
Kilder: 5.-klasse tilpasning i materialepakken, engineering-didaktik om frihedsgrader (uploaded file 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Brug kun opsamlingen “Nu ved vi ...”. Ikke “Næste gang ...”.
Kilder: faghæftets fokus på beskrivelse af resultater og engineering-didaktik om refleksion (uploaded files 4-5).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Gallery walk aktiverer flere elever og holder præsentationen konkret.
Kilder: kommunikation og perspektivering i natur/teknologi (uploaded file 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Hold igen med flere fagord i starten. De tre første skal være nok i uge 1-2.
Kilder: natur/teknologi lægger vægt på elevernes egne erfaringer og alderssvarende begreber (uploaded file 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Dette erstatter en tung start med kabelcase. Brug elevernes egne erfaringer først.
Kilder: engineering-didaktikkens autentiske problemfelter med personlig relevans (uploaded file 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Hold casen kort og konkret. Ingen lang forklaring om geopolitik eller kritisk infrastruktur.
Kilder: DR-artikler om undersøiske kabler og sårbarhed (uploaded files 0-3).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Hold grupperne fast på kun én variabel. Det er her undersøgelsesdelen bliver tydelig natur/teknologisk.
Kilder: undersøgelse og systematik i natur/teknologi og engineering-didaktik (uploaded files 4-5).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Gentag samme skabelon, så eleverne genkender undersøgelsesformen.
Kilder: faghæftet lægger vægt på undersøgelser og beskrivelse af egne resultater (uploaded file 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De sene begreber introduceres først efter konkrete erfaringer.
Kilder: engineering-didaktik om stilladsering og elevforståelse (uploaded file 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Ingen egne designvalg endnu. Alle grupper skal først opleve succes.
Kilder: stilladsering og engineering designproces (uploaded file 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Lærernote: Dette er tredje og sidste faste undersøgelse med samme skema.
Kilder: natur/teknologi undersøgelse og engineering-didaktik (uploaded files 4-5).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igital_illustration_in_a_semi_realistic_style_d.png">    </p:cNvPr>
          <p:cNvPicPr>
            <a:picLocks noChangeAspect="1"/>
          </p:cNvPicPr>
          <p:nvPr/>
        </p:nvPicPr>
        <p:blipFill>
          <a:blip r:embed="rId1"/>
          <a:srcRect l="0" r="0"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074920" cy="6858000"/>
          </a:xfrm>
          <a:prstGeom prst="rect">
            <a:avLst/>
          </a:prstGeom>
          <a:solidFill>
            <a:srgbClr val="0A2342">
              <a:alpha val="80000"/>
            </a:srgbClr>
          </a:solidFill>
          <a:ln w="12700">
            <a:solidFill>
              <a:srgbClr val="0A2342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77240" y="914400"/>
            <a:ext cx="44805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</a:rPr>
              <a:t>Kommunikationsdevice</a:t>
            </a:r>
            <a:endParaRPr lang="en-US" sz="2700" dirty="0"/>
          </a:p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</a:rPr>
              <a:t>med micro:bit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804672" y="201168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EAF2FF"/>
                </a:solidFill>
              </a:rPr>
              <a:t>Hvordan sender man en vigtig besked, hvis signalet kan blive forstyrret?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822960" y="2834640"/>
            <a:ext cx="3931920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24128" y="3127248"/>
            <a:ext cx="3474720" cy="10972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Vi starter med jeres hverdag.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Vi prøver flere kanaler.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Til sidst bygger I en enkel løsning.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841248" y="5166360"/>
            <a:ext cx="4297680" cy="310896"/>
          </a:xfrm>
          <a:prstGeom prst="roundRect">
            <a:avLst>
              <a:gd name="adj" fmla="val 17647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50976" y="5239512"/>
            <a:ext cx="407822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5FBF"/>
                </a:solidFill>
              </a:rPr>
              <a:t>Prøv noget, der virker · Ændr det · Lav jeres egen løsning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Ændr det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Nu vælger I kun det vigtigste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77240" y="1737360"/>
            <a:ext cx="3429000" cy="4434840"/>
          </a:xfrm>
          <a:prstGeom prst="roundRect">
            <a:avLst>
              <a:gd name="adj" fmla="val 2133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24128" y="1965960"/>
            <a:ext cx="2011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23A72"/>
                </a:solidFill>
              </a:rPr>
              <a:t>Vælg 2 beskeder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987552" y="2423160"/>
            <a:ext cx="2468880" cy="1645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JA / NEJ</a:t>
            </a: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HJÆLP / OK</a:t>
            </a: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START / STOP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4389120" y="1737360"/>
            <a:ext cx="3429000" cy="4434840"/>
          </a:xfrm>
          <a:prstGeom prst="roundRect">
            <a:avLst>
              <a:gd name="adj" fmla="val 2133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645152" y="1965960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23A72"/>
                </a:solidFill>
              </a:rPr>
              <a:t>Vælg 1 forbedring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4617720" y="2423160"/>
            <a:ext cx="2651760" cy="1645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bedre holder</a:t>
            </a: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tydeligere knapper</a:t>
            </a: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en enkel kvittering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8001000" y="1737360"/>
            <a:ext cx="3429000" cy="4434840"/>
          </a:xfrm>
          <a:prstGeom prst="roundRect">
            <a:avLst>
              <a:gd name="adj" fmla="val 2133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8247888" y="1965960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23A72"/>
                </a:solidFill>
              </a:rPr>
              <a:t>Vælg 1 test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8211312" y="2423160"/>
            <a:ext cx="2560320" cy="1645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ved et bord</a:t>
            </a: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i en gang</a:t>
            </a: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F2937"/>
                </a:solidFill>
              </a:rPr>
              <a:t>med en væg imellem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Lav jeres egen løsning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Byg - test - ret én ting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49808" y="1737360"/>
            <a:ext cx="640080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960120" y="2103120"/>
            <a:ext cx="5669280" cy="22860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Byg jeres enkle løsning.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Test den i jeres valgte situation.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Ret én ting bagefter.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Gør jer klar til at vise den frem.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7360920" y="1737360"/>
            <a:ext cx="4023360" cy="4434840"/>
          </a:xfrm>
          <a:prstGeom prst="roundRect">
            <a:avLst>
              <a:gd name="adj" fmla="val 1818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7635240" y="2011680"/>
            <a:ext cx="18288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Nu ved vi ...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589520" y="2423160"/>
            <a:ext cx="3108960" cy="18288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hvilken kanal der passer bedst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hvad der forstyrrer signalet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hvad der gør en løsning stærkere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Vis jeres løsning · Gallery walk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Vi går rundt mellem stationer i stedet for lange fremlæggelser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49808" y="1691640"/>
            <a:ext cx="3657600" cy="45262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987552" y="196596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På jeres station skal man kunne se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941832" y="2606040"/>
            <a:ext cx="2926080" cy="1645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de to beskeder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den ene forbedring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hvad testen viste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4572000" y="1691640"/>
            <a:ext cx="3657600" cy="45262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800600" y="196596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I skal kunne fortælle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4754880" y="2606040"/>
            <a:ext cx="2926080" cy="1645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hvordan signalet sendes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hvad der kunne forstyrre det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hvorfor I ændrede noget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8394192" y="1691640"/>
            <a:ext cx="3017520" cy="4526280"/>
          </a:xfrm>
          <a:prstGeom prst="roundRect">
            <a:avLst>
              <a:gd name="adj" fmla="val 2424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8622792" y="1965960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Kort perspektiv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577072" y="2423160"/>
            <a:ext cx="2377440" cy="13716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Også rigtige kabler kan blive ramt.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Derfor er sikre signaler vigtige.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Tre fagord i starten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Dem bruger vi i uge 1-2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868680" y="1737360"/>
            <a:ext cx="3383280" cy="4480560"/>
          </a:xfrm>
          <a:prstGeom prst="roundRect">
            <a:avLst>
              <a:gd name="adj" fmla="val 2162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188720" y="237744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23A72"/>
                </a:solidFill>
              </a:rPr>
              <a:t>kanal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143000" y="2834640"/>
            <a:ext cx="2743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dirty="0">
                <a:solidFill>
                  <a:srgbClr val="1F2937"/>
                </a:solidFill>
              </a:rPr>
              <a:t>Hvordan kommer beskeden frem?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4434840" y="1737360"/>
            <a:ext cx="3383280" cy="4480560"/>
          </a:xfrm>
          <a:prstGeom prst="roundRect">
            <a:avLst>
              <a:gd name="adj" fmla="val 2162"/>
            </a:avLst>
          </a:prstGeom>
          <a:solidFill>
            <a:srgbClr val="F5F9FF"/>
          </a:solidFill>
          <a:ln w="12700">
            <a:solidFill>
              <a:srgbClr val="DCE7F8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754880" y="2377440"/>
            <a:ext cx="2560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23A72"/>
                </a:solidFill>
              </a:rPr>
              <a:t>signal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4709160" y="2834640"/>
            <a:ext cx="2743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dirty="0">
                <a:solidFill>
                  <a:srgbClr val="1F2937"/>
                </a:solidFill>
              </a:rPr>
              <a:t>Hvad er det, der bliver sendt?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8001000" y="1737360"/>
            <a:ext cx="3383280" cy="4480560"/>
          </a:xfrm>
          <a:prstGeom prst="roundRect">
            <a:avLst>
              <a:gd name="adj" fmla="val 2162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8275320" y="2377440"/>
            <a:ext cx="2834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23A72"/>
                </a:solidFill>
              </a:rPr>
              <a:t>forstyrrelse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8229600" y="2788920"/>
            <a:ext cx="2834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dirty="0">
                <a:solidFill>
                  <a:srgbClr val="1F2937"/>
                </a:solidFill>
              </a:rPr>
              <a:t>Hvad gør det sværere at få beskeden frem?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Lektion 1 · Når en besked ikke kommer frem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Vi starter i jeres egen verden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77240" y="1600200"/>
            <a:ext cx="484632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1965960"/>
            <a:ext cx="4114800" cy="19202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Tænk på en vigtig besked, der ikke kom frem.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Tænk på en besked, der blev misforstået.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Tal om, hvornår det blev et problem.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5852160" y="1600200"/>
            <a:ext cx="5440680" cy="4526280"/>
          </a:xfrm>
          <a:prstGeom prst="roundRect">
            <a:avLst>
              <a:gd name="adj" fmla="val 1616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6126480" y="1874520"/>
            <a:ext cx="1828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Saml på tavlen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6172200" y="2331720"/>
            <a:ext cx="2103120" cy="13716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kanal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signal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forstyrrelse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6126480" y="461772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667085"/>
                </a:solidFill>
              </a:rPr>
              <a:t>I dag skal vi ikke bruge flere fagord end dem.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Lektion 2 · Kort case om havkabler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Nu kobler vi jeres erfaringer til virkeligheden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85800" y="1600200"/>
            <a:ext cx="3931920" cy="4572000"/>
          </a:xfrm>
          <a:prstGeom prst="roundRect">
            <a:avLst>
              <a:gd name="adj" fmla="val 186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pic>
        <p:nvPicPr>
          <p:cNvPr id="8" name="Image 0" descr="/mnt/data/a_digital_illustration_in_a_semi_realistic_style_d.png">    </p:cNvPr>
          <p:cNvPicPr>
            <a:picLocks noChangeAspect="1"/>
          </p:cNvPicPr>
          <p:nvPr/>
        </p:nvPicPr>
        <p:blipFill>
          <a:blip r:embed="rId1"/>
          <a:srcRect l="0" r="0" t="4605" b="4605"/>
          <a:stretch/>
        </p:blipFill>
        <p:spPr>
          <a:xfrm>
            <a:off x="914400" y="1828800"/>
            <a:ext cx="3474720" cy="21031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60120" y="4160520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23A72"/>
                </a:solidFill>
              </a:rPr>
              <a:t>Det skal I opdage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914400" y="4526280"/>
            <a:ext cx="3200400" cy="13258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Internet går også i rigtige kabler.</a:t>
            </a:r>
            <a:endParaRPr lang="en-US" sz="1600" dirty="0"/>
          </a:p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Kabler kan blive ramt eller forstyrret.</a:t>
            </a:r>
            <a:endParaRPr lang="en-US" sz="1600" dirty="0"/>
          </a:p>
          <a:p>
            <a:pPr marL="177800" indent="-177800">
              <a:buSzPct val="100000"/>
              <a:buChar char="•"/>
            </a:pPr>
            <a:r>
              <a:rPr lang="en-US" sz="1600" dirty="0">
                <a:solidFill>
                  <a:srgbClr val="1F2937"/>
                </a:solidFill>
              </a:rPr>
              <a:t>Det kan være vigtigt for mange mennesker.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4892040" y="1600200"/>
            <a:ext cx="6583680" cy="457200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166360" y="1965960"/>
            <a:ext cx="5760720" cy="173736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Se et billede eller hør et kort uddrag.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Tegn en enkel model med hav, kabel og skib.</a:t>
            </a:r>
            <a:endParaRPr lang="en-US" sz="1900" dirty="0"/>
          </a:p>
          <a:p>
            <a:pPr marL="177800" indent="-177800">
              <a:buSzPct val="100000"/>
              <a:buChar char="•"/>
            </a:pPr>
            <a:r>
              <a:rPr lang="en-US" sz="1900" dirty="0">
                <a:solidFill>
                  <a:srgbClr val="1F2937"/>
                </a:solidFill>
              </a:rPr>
              <a:t>Forklar med egne ord, hvad der kan gå galt.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6400800" y="5669280"/>
            <a:ext cx="3474720" cy="310896"/>
          </a:xfrm>
          <a:prstGeom prst="roundRect">
            <a:avLst>
              <a:gd name="adj" fmla="val 17647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10528" y="5742432"/>
            <a:ext cx="325526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5FBF"/>
                </a:solidFill>
              </a:rPr>
              <a:t>Case som perspektiv - ikke som tung indledning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Forsøg 1 · Snortelefon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Vi ændrer kun én ting ad gangen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31520" y="1554480"/>
            <a:ext cx="3977640" cy="4572000"/>
          </a:xfrm>
          <a:prstGeom prst="roundRect">
            <a:avLst>
              <a:gd name="adj" fmla="val 1839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182880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Variabel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2194560"/>
            <a:ext cx="25603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</a:rPr>
              <a:t>stram snor eller løs snor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960120" y="2971800"/>
            <a:ext cx="3200400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Byg en snortelefon.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Vælg kun én variabel.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Skriv i skemaet bagefter.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937760" y="1554480"/>
            <a:ext cx="6492240" cy="4572000"/>
          </a:xfrm>
          <a:prstGeom prst="roundRect">
            <a:avLst>
              <a:gd name="adj" fmla="val 1600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257800" y="182880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Undersøgelsesskema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5257800" y="2240280"/>
            <a:ext cx="1920240" cy="265176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5440680" y="2423160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5FBF"/>
                </a:solidFill>
              </a:rPr>
              <a:t>Det ændrer vi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7269480" y="2240280"/>
            <a:ext cx="1920240" cy="265176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452360" y="2423160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5FBF"/>
                </a:solidFill>
              </a:rPr>
              <a:t>Det tror vi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9281160" y="2240280"/>
            <a:ext cx="1920240" cy="265176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9464040" y="2423160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5FBF"/>
                </a:solidFill>
              </a:rPr>
              <a:t>Det skete der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Forsøg 2 · Lyssignal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Igen: kun én variabel ad gangen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31520" y="1554480"/>
            <a:ext cx="3977640" cy="4572000"/>
          </a:xfrm>
          <a:prstGeom prst="roundRect">
            <a:avLst>
              <a:gd name="adj" fmla="val 1839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182880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Variabel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2194560"/>
            <a:ext cx="25603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</a:rPr>
              <a:t>tæt på eller langt væk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960120" y="2971800"/>
            <a:ext cx="3200400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Aftal en enkel blinkekode.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Vælg kun én variabel.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Skriv i skemaet bagefter.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937760" y="1554480"/>
            <a:ext cx="6492240" cy="4572000"/>
          </a:xfrm>
          <a:prstGeom prst="roundRect">
            <a:avLst>
              <a:gd name="adj" fmla="val 1600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257800" y="182880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Det samme skema igen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5257800" y="2240280"/>
            <a:ext cx="1920240" cy="265176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5440680" y="2423160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5FBF"/>
                </a:solidFill>
              </a:rPr>
              <a:t>Det ændrer vi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7269480" y="2240280"/>
            <a:ext cx="1920240" cy="265176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452360" y="2423160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5FBF"/>
                </a:solidFill>
              </a:rPr>
              <a:t>Det tror vi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9281160" y="2240280"/>
            <a:ext cx="1920240" cy="265176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9464040" y="2423160"/>
            <a:ext cx="1554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5FBF"/>
                </a:solidFill>
              </a:rPr>
              <a:t>Det skete der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Nu giver nye fagord mening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Dem tager vi først nu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822960" y="1691640"/>
            <a:ext cx="3429000" cy="4434840"/>
          </a:xfrm>
          <a:prstGeom prst="roundRect">
            <a:avLst>
              <a:gd name="adj" fmla="val 2133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143000" y="233172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23A72"/>
                </a:solidFill>
              </a:rPr>
              <a:t>brud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097280" y="288036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når signalet stopper helt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4389120" y="1691640"/>
            <a:ext cx="3429000" cy="4434840"/>
          </a:xfrm>
          <a:prstGeom prst="roundRect">
            <a:avLst>
              <a:gd name="adj" fmla="val 2133"/>
            </a:avLst>
          </a:prstGeom>
          <a:solidFill>
            <a:srgbClr val="F5F9FF"/>
          </a:solidFill>
          <a:ln w="12700">
            <a:solidFill>
              <a:srgbClr val="DCE7F8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709160" y="233172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23A72"/>
                </a:solidFill>
              </a:rPr>
              <a:t>robusthed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4663440" y="288036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når et system kan klare mere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7955280" y="1691640"/>
            <a:ext cx="3429000" cy="4434840"/>
          </a:xfrm>
          <a:prstGeom prst="roundRect">
            <a:avLst>
              <a:gd name="adj" fmla="val 2133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8275320" y="233172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123A72"/>
                </a:solidFill>
              </a:rPr>
              <a:t>kode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8229600" y="2788920"/>
            <a:ext cx="2834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1F2937"/>
                </a:solidFill>
              </a:rPr>
              <a:t>når vi aftaler, hvad et signal betyder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digital_illustration_in_a_semi_realistic_style_s.png">    </p:cNvPr>
          <p:cNvPicPr>
            <a:picLocks noChangeAspect="1"/>
          </p:cNvPicPr>
          <p:nvPr/>
        </p:nvPicPr>
        <p:blipFill>
          <a:blip r:embed="rId1"/>
          <a:srcRect l="0" r="0"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983480" cy="6858000"/>
          </a:xfrm>
          <a:prstGeom prst="rect">
            <a:avLst/>
          </a:prstGeom>
          <a:solidFill>
            <a:srgbClr val="061830">
              <a:alpha val="82000"/>
            </a:srgbClr>
          </a:solidFill>
          <a:ln w="12700">
            <a:solidFill>
              <a:srgbClr val="061830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77240" y="914400"/>
            <a:ext cx="388620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Trin 1 med micro:bit</a:t>
            </a:r>
            <a:endParaRPr lang="en-US" sz="2800" dirty="0"/>
          </a:p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Prøv noget, der virker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841248" y="2103120"/>
            <a:ext cx="3886200" cy="3291840"/>
          </a:xfrm>
          <a:prstGeom prst="roundRect">
            <a:avLst>
              <a:gd name="adj" fmla="val 2222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024128" y="2423160"/>
            <a:ext cx="3383280" cy="15544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Få basisprogrammet af læreren.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Sæt samme radio-gruppe på begge micro:bits.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Send to enkle beskeder.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914400" y="5074920"/>
            <a:ext cx="2651760" cy="310896"/>
          </a:xfrm>
          <a:prstGeom prst="roundRect">
            <a:avLst>
              <a:gd name="adj" fmla="val 17647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4128" y="5148072"/>
            <a:ext cx="2432304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F5FBF"/>
                </a:solidFill>
              </a:rPr>
              <a:t>Målet nu er bare: Det virker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micro:bit · prøv noget, der virker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274320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473952"/>
            <a:ext cx="12191695" cy="384048"/>
          </a:xfrm>
          <a:prstGeom prst="rect">
            <a:avLst/>
          </a:prstGeom>
          <a:solidFill>
            <a:srgbClr val="123A72"/>
          </a:solidFill>
          <a:ln w="12700">
            <a:solidFill>
              <a:srgbClr val="123A7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411480" y="6547104"/>
            <a:ext cx="73152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</a:rPr>
              <a:t>Kommunikationsforløb · 5. klasse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658368" y="566928"/>
            <a:ext cx="10149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23A72"/>
                </a:solidFill>
              </a:rPr>
              <a:t>Radioforsøg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676656" y="1005840"/>
            <a:ext cx="9875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67085"/>
                </a:solidFill>
              </a:rPr>
              <a:t>Én variabel: fri bane eller væg imellem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31520" y="1645920"/>
            <a:ext cx="4114800" cy="4526280"/>
          </a:xfrm>
          <a:prstGeom prst="roundRect">
            <a:avLst>
              <a:gd name="adj" fmla="val 1778"/>
            </a:avLst>
          </a:prstGeom>
          <a:solidFill>
            <a:srgbClr val="FFFFFF"/>
          </a:solidFill>
          <a:ln w="12700">
            <a:solidFill>
              <a:srgbClr val="D8E2F0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1920240"/>
            <a:ext cx="1097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Variabel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05840" y="2286000"/>
            <a:ext cx="2926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F2937"/>
                </a:solidFill>
              </a:rPr>
              <a:t>fri bane eller væg imellem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960120" y="2971800"/>
            <a:ext cx="3429000" cy="15544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Test først i fri bane.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Test bagefter med en væg imellem.</a:t>
            </a:r>
            <a:endParaRPr lang="en-US" sz="1800" dirty="0"/>
          </a:p>
          <a:p>
            <a:pPr marL="177800" indent="-177800">
              <a:buSzPct val="100000"/>
              <a:buChar char="•"/>
            </a:pPr>
            <a:r>
              <a:rPr lang="en-US" sz="1800" dirty="0">
                <a:solidFill>
                  <a:srgbClr val="1F2937"/>
                </a:solidFill>
              </a:rPr>
              <a:t>Skriv i skemaet bagefter.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5074920" y="1645920"/>
            <a:ext cx="6355080" cy="4526280"/>
          </a:xfrm>
          <a:prstGeom prst="roundRect">
            <a:avLst>
              <a:gd name="adj" fmla="val 1616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sx="100000" sy="100000" kx="0" ky="0" algn="bl" rotWithShape="0" blurRad="12700" dist="15240" dir="27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394960" y="187452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123A72"/>
                </a:solidFill>
              </a:rPr>
              <a:t>Brug nu også ordene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5440680" y="2331720"/>
            <a:ext cx="2286000" cy="14630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t"/>
          <a:lstStyle/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brud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robusthed</a:t>
            </a: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F2937"/>
                </a:solidFill>
              </a:rPr>
              <a:t>kode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5440680" y="470916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667085"/>
                </a:solidFill>
              </a:rPr>
              <a:t>Sammenlign med snor og lys.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Kommunikationsdevice med micro:bit - revideret 5. klasse</dc:title>
  <dc:subject>Kommunikationsforløb 5. klasse</dc:subject>
  <dc:creator>OpenAI</dc:creator>
  <cp:lastModifiedBy>OpenAI</cp:lastModifiedBy>
  <cp:revision>1</cp:revision>
  <dcterms:created xsi:type="dcterms:W3CDTF">2026-03-14T05:23:34Z</dcterms:created>
  <dcterms:modified xsi:type="dcterms:W3CDTF">2026-03-14T05:23:34Z</dcterms:modified>
</cp:coreProperties>
</file>